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handoutMasterIdLst>
    <p:handoutMasterId r:id="rId13"/>
  </p:handoutMasterIdLst>
  <p:sldIdLst>
    <p:sldId id="267" r:id="rId3"/>
    <p:sldId id="256" r:id="rId4"/>
    <p:sldId id="257" r:id="rId5"/>
    <p:sldId id="258" r:id="rId6"/>
    <p:sldId id="266" r:id="rId7"/>
    <p:sldId id="260" r:id="rId8"/>
    <p:sldId id="263" r:id="rId9"/>
    <p:sldId id="261" r:id="rId10"/>
    <p:sldId id="262" r:id="rId11"/>
    <p:sldId id="259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720C83-9A31-434A-A825-479163679E90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3083F4-6872-4C64-BEA9-37A8C4478C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10122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E6CA-5987-43CA-BE09-894C65B031C4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DBCE1-9C60-4B76-B689-2C0B0B210F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133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E6CA-5987-43CA-BE09-894C65B031C4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DBCE1-9C60-4B76-B689-2C0B0B210F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1353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E6CA-5987-43CA-BE09-894C65B031C4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DBCE1-9C60-4B76-B689-2C0B0B210F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2193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C492961-DCF6-4331-AE4C-F91D7234749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196147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5/22/2014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41272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5/22/2014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44533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5/22/2014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26685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5/22/2014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36246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5/22/2014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48434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5/22/2014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57407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5/22/2014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20730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E6CA-5987-43CA-BE09-894C65B031C4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DBCE1-9C60-4B76-B689-2C0B0B210F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3705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5/22/2014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25094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5/22/2014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4552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5/22/2014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02176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5/22/2014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11662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E6CA-5987-43CA-BE09-894C65B031C4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DBCE1-9C60-4B76-B689-2C0B0B210F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786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E6CA-5987-43CA-BE09-894C65B031C4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DBCE1-9C60-4B76-B689-2C0B0B210F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2847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E6CA-5987-43CA-BE09-894C65B031C4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DBCE1-9C60-4B76-B689-2C0B0B210F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0056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E6CA-5987-43CA-BE09-894C65B031C4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DBCE1-9C60-4B76-B689-2C0B0B210F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333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E6CA-5987-43CA-BE09-894C65B031C4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DBCE1-9C60-4B76-B689-2C0B0B210F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268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E6CA-5987-43CA-BE09-894C65B031C4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DBCE1-9C60-4B76-B689-2C0B0B210F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0382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E6CA-5987-43CA-BE09-894C65B031C4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DBCE1-9C60-4B76-B689-2C0B0B210F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720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A0E6CA-5987-43CA-BE09-894C65B031C4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BDBCE1-9C60-4B76-B689-2C0B0B210F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824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591033-410C-4A49-982D-186C29786DA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5/22/2014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0489C9-7C27-48C6-A6D1-AFA23DD96394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362412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lencoe.com/" TargetMode="Externa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702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Complete this packet, it is your last practice before the EXAM ON TUESDAY!</a:t>
            </a:r>
          </a:p>
          <a:p>
            <a:r>
              <a:rPr lang="en-US" dirty="0" smtClean="0"/>
              <a:t>After you have INDIVIDUALLY FINISHED the work, you may then pair up and check your answers and study</a:t>
            </a:r>
            <a:r>
              <a:rPr lang="en-US" dirty="0" smtClean="0"/>
              <a:t>.</a:t>
            </a:r>
          </a:p>
          <a:p>
            <a:r>
              <a:rPr lang="en-US" b="1" dirty="0"/>
              <a:t>FOR HOMEWORK YOU HAVE </a:t>
            </a:r>
            <a:r>
              <a:rPr lang="en-US" b="1" u="sng" dirty="0"/>
              <a:t>TWO</a:t>
            </a:r>
            <a:r>
              <a:rPr lang="en-US" b="1" dirty="0"/>
              <a:t> ONLINE QUIZZES TO COMPLETE BY SUNDAY AT MIDNIGHT!!!!!!!!!</a:t>
            </a:r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346803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86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28600" y="1807361"/>
            <a:ext cx="8915400" cy="4051437"/>
          </a:xfrm>
        </p:spPr>
        <p:txBody>
          <a:bodyPr>
            <a:normAutofit fontScale="85000" lnSpcReduction="20000"/>
          </a:bodyPr>
          <a:lstStyle/>
          <a:p>
            <a:r>
              <a:rPr lang="en-US" sz="3200" b="1" dirty="0" smtClean="0">
                <a:solidFill>
                  <a:srgbClr val="00B050"/>
                </a:solidFill>
              </a:rPr>
              <a:t>EXAMEN: CAPITULO 4 </a:t>
            </a:r>
            <a:r>
              <a:rPr lang="en-US" b="1" dirty="0" smtClean="0">
                <a:solidFill>
                  <a:srgbClr val="00B050"/>
                </a:solidFill>
              </a:rPr>
              <a:t>ON TUESDAY</a:t>
            </a:r>
            <a:r>
              <a:rPr lang="en-US" sz="3200" b="1" dirty="0" smtClean="0">
                <a:solidFill>
                  <a:srgbClr val="00B050"/>
                </a:solidFill>
              </a:rPr>
              <a:t>!!!!</a:t>
            </a:r>
          </a:p>
          <a:p>
            <a:r>
              <a:rPr lang="en-US" sz="3200" b="1" dirty="0" smtClean="0"/>
              <a:t>TWO ONLINE </a:t>
            </a:r>
            <a:r>
              <a:rPr lang="en-US" sz="3200" b="1" dirty="0" smtClean="0"/>
              <a:t>QUIZ DUE SUNDAY, MAY 25</a:t>
            </a:r>
            <a:r>
              <a:rPr lang="en-US" sz="3200" b="1" baseline="30000" dirty="0" smtClean="0"/>
              <a:t>th</a:t>
            </a:r>
            <a:r>
              <a:rPr lang="en-US" sz="3200" b="1" dirty="0" smtClean="0"/>
              <a:t> BY MIDNIGHT!!!!!!</a:t>
            </a:r>
          </a:p>
          <a:p>
            <a:r>
              <a:rPr lang="en-US" sz="3200" dirty="0" smtClean="0"/>
              <a:t>Go to </a:t>
            </a:r>
            <a:r>
              <a:rPr lang="en-US" sz="3200" dirty="0" smtClean="0">
                <a:hlinkClick r:id="rId2"/>
              </a:rPr>
              <a:t>www.glencoe.com</a:t>
            </a:r>
            <a:endParaRPr lang="en-US" sz="3200" dirty="0" smtClean="0"/>
          </a:p>
          <a:p>
            <a:r>
              <a:rPr lang="en-US" sz="3200" dirty="0" err="1" smtClean="0"/>
              <a:t>QuickPassCode</a:t>
            </a:r>
            <a:r>
              <a:rPr lang="en-US" sz="3200" dirty="0" smtClean="0"/>
              <a:t>: </a:t>
            </a:r>
            <a:r>
              <a:rPr lang="en-US" sz="3200" b="1" dirty="0" smtClean="0"/>
              <a:t>ASD4003c4</a:t>
            </a:r>
          </a:p>
          <a:p>
            <a:pPr lvl="1"/>
            <a:r>
              <a:rPr lang="en-US" sz="2600" dirty="0" smtClean="0"/>
              <a:t>Under </a:t>
            </a:r>
            <a:r>
              <a:rPr lang="en-US" sz="2600" u="sng" dirty="0" smtClean="0"/>
              <a:t>Test Prep/Assessment</a:t>
            </a:r>
          </a:p>
          <a:p>
            <a:pPr lvl="2"/>
            <a:r>
              <a:rPr lang="en-US" sz="2400" dirty="0" smtClean="0"/>
              <a:t>Do REPASO CUMULATIVO SELFCHECK </a:t>
            </a:r>
            <a:r>
              <a:rPr lang="en-US" sz="2400" dirty="0" smtClean="0"/>
              <a:t>QUIZ</a:t>
            </a:r>
          </a:p>
          <a:p>
            <a:pPr marL="914400" lvl="2" indent="0">
              <a:buNone/>
            </a:pPr>
            <a:r>
              <a:rPr lang="en-US" b="1" dirty="0" smtClean="0"/>
              <a:t>AND</a:t>
            </a:r>
            <a:endParaRPr lang="en-US" b="1" dirty="0"/>
          </a:p>
          <a:p>
            <a:pPr lvl="2"/>
            <a:r>
              <a:rPr lang="en-US" sz="2400" dirty="0" smtClean="0"/>
              <a:t>Do REPASO DEL CAPITULO SELFCHECK QUIZ</a:t>
            </a:r>
            <a:endParaRPr lang="en-US" sz="2400" dirty="0" smtClean="0"/>
          </a:p>
          <a:p>
            <a:pPr lvl="3"/>
            <a:r>
              <a:rPr lang="en-US" sz="2200" dirty="0" smtClean="0"/>
              <a:t>Section ID: </a:t>
            </a:r>
            <a:r>
              <a:rPr lang="en-US" sz="2200" b="1" dirty="0" smtClean="0"/>
              <a:t>702</a:t>
            </a:r>
          </a:p>
          <a:p>
            <a:pPr lvl="3"/>
            <a:r>
              <a:rPr lang="en-US" sz="2200" dirty="0" smtClean="0"/>
              <a:t>Teacher email: </a:t>
            </a:r>
            <a:r>
              <a:rPr lang="en-US" sz="2200" i="1" dirty="0" smtClean="0"/>
              <a:t>hzumaeta@renaissancecharter.org</a:t>
            </a:r>
            <a:endParaRPr lang="en-US" sz="2200" i="1" dirty="0"/>
          </a:p>
        </p:txBody>
      </p:sp>
    </p:spTree>
    <p:extLst>
      <p:ext uri="{BB962C8B-B14F-4D97-AF65-F5344CB8AC3E}">
        <p14:creationId xmlns:p14="http://schemas.microsoft.com/office/powerpoint/2010/main" val="1251826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B0F0"/>
                </a:solidFill>
              </a:rPr>
              <a:t>Me </a:t>
            </a:r>
            <a:r>
              <a:rPr lang="en-US" dirty="0" err="1" smtClean="0">
                <a:solidFill>
                  <a:srgbClr val="00B0F0"/>
                </a:solidFill>
              </a:rPr>
              <a:t>llamo</a:t>
            </a:r>
            <a:r>
              <a:rPr lang="en-US" dirty="0" smtClean="0">
                <a:solidFill>
                  <a:srgbClr val="00B0F0"/>
                </a:solidFill>
              </a:rPr>
              <a:t> ___________ </a:t>
            </a:r>
            <a:r>
              <a:rPr lang="en-US" dirty="0" err="1" smtClean="0">
                <a:solidFill>
                  <a:srgbClr val="00B0F0"/>
                </a:solidFill>
              </a:rPr>
              <a:t>clase</a:t>
            </a:r>
            <a:r>
              <a:rPr lang="en-US" dirty="0" smtClean="0">
                <a:solidFill>
                  <a:srgbClr val="00B0F0"/>
                </a:solidFill>
              </a:rPr>
              <a:t> 702</a:t>
            </a:r>
            <a:br>
              <a:rPr lang="en-US" dirty="0" smtClean="0">
                <a:solidFill>
                  <a:srgbClr val="00B0F0"/>
                </a:solidFill>
              </a:rPr>
            </a:br>
            <a:r>
              <a:rPr lang="en-US" dirty="0" smtClean="0">
                <a:solidFill>
                  <a:srgbClr val="00B0F0"/>
                </a:solidFill>
              </a:rPr>
              <a:t>La </a:t>
            </a:r>
            <a:r>
              <a:rPr lang="en-US" dirty="0" err="1" smtClean="0">
                <a:solidFill>
                  <a:srgbClr val="00B0F0"/>
                </a:solidFill>
              </a:rPr>
              <a:t>fecha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dirty="0" err="1" smtClean="0">
                <a:solidFill>
                  <a:srgbClr val="00B0F0"/>
                </a:solidFill>
              </a:rPr>
              <a:t>es</a:t>
            </a:r>
            <a:r>
              <a:rPr lang="en-US" dirty="0" smtClean="0">
                <a:solidFill>
                  <a:srgbClr val="00B0F0"/>
                </a:solidFill>
              </a:rPr>
              <a:t> el 23 de mayo del 2014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1447800"/>
            <a:ext cx="8763000" cy="5410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 86: </a:t>
            </a:r>
            <a:r>
              <a:rPr lang="en-US" dirty="0" smtClean="0"/>
              <a:t>¿Como </a:t>
            </a:r>
            <a:r>
              <a:rPr lang="en-US" dirty="0" err="1" smtClean="0"/>
              <a:t>terminamos</a:t>
            </a:r>
            <a:r>
              <a:rPr lang="en-US" dirty="0" smtClean="0"/>
              <a:t> el </a:t>
            </a:r>
            <a:r>
              <a:rPr lang="en-US" dirty="0" err="1" smtClean="0"/>
              <a:t>repaso</a:t>
            </a:r>
            <a:r>
              <a:rPr lang="en-US" dirty="0" smtClean="0"/>
              <a:t> para el EXAMEN del MARTES?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  </a:t>
            </a:r>
            <a:r>
              <a:rPr lang="en-US" dirty="0" smtClean="0"/>
              <a:t>Complete with the infinitive ending </a:t>
            </a:r>
            <a:r>
              <a:rPr lang="en-US" u="sng" dirty="0" smtClean="0"/>
              <a:t>and Conjugate the following verbs</a:t>
            </a:r>
            <a:r>
              <a:rPr lang="en-US" dirty="0" smtClean="0"/>
              <a:t>:</a:t>
            </a:r>
          </a:p>
          <a:p>
            <a:pPr marL="514350" indent="-514350">
              <a:buAutoNum type="arabicParenR"/>
            </a:pPr>
            <a:r>
              <a:rPr lang="en-US" dirty="0" smtClean="0"/>
              <a:t>Le____ </a:t>
            </a:r>
            <a:r>
              <a:rPr lang="en-US" i="1" dirty="0" smtClean="0"/>
              <a:t>(to read)</a:t>
            </a:r>
            <a:r>
              <a:rPr lang="en-US" dirty="0" smtClean="0"/>
              <a:t>		5) Viv____ </a:t>
            </a:r>
            <a:r>
              <a:rPr lang="en-US" i="1" dirty="0" smtClean="0"/>
              <a:t>(to live)</a:t>
            </a:r>
            <a:endParaRPr lang="en-US" dirty="0" smtClean="0"/>
          </a:p>
          <a:p>
            <a:pPr marL="514350" indent="-514350">
              <a:buAutoNum type="arabicParenR"/>
            </a:pPr>
            <a:r>
              <a:rPr lang="en-US" dirty="0" err="1" smtClean="0"/>
              <a:t>Escrib</a:t>
            </a:r>
            <a:r>
              <a:rPr lang="en-US" u="sng" dirty="0" smtClean="0"/>
              <a:t>___ </a:t>
            </a:r>
            <a:r>
              <a:rPr lang="en-US" i="1" dirty="0"/>
              <a:t> </a:t>
            </a:r>
            <a:r>
              <a:rPr lang="en-US" i="1" dirty="0" smtClean="0"/>
              <a:t>(to write)</a:t>
            </a:r>
            <a:r>
              <a:rPr lang="en-US" dirty="0" smtClean="0"/>
              <a:t>	6) </a:t>
            </a:r>
            <a:r>
              <a:rPr lang="en-US" dirty="0" err="1" smtClean="0"/>
              <a:t>Asist</a:t>
            </a:r>
            <a:r>
              <a:rPr lang="en-US" dirty="0" smtClean="0"/>
              <a:t>___ </a:t>
            </a:r>
            <a:r>
              <a:rPr lang="en-US" i="1" dirty="0" smtClean="0"/>
              <a:t>(to attend)</a:t>
            </a:r>
            <a:endParaRPr lang="en-US" dirty="0" smtClean="0"/>
          </a:p>
          <a:p>
            <a:pPr marL="514350" indent="-514350">
              <a:buAutoNum type="arabicParenR"/>
            </a:pPr>
            <a:r>
              <a:rPr lang="en-US" dirty="0" err="1" smtClean="0"/>
              <a:t>Aprend</a:t>
            </a:r>
            <a:r>
              <a:rPr lang="en-US" dirty="0" smtClean="0"/>
              <a:t>___ </a:t>
            </a:r>
            <a:r>
              <a:rPr lang="en-US" i="1" dirty="0" smtClean="0"/>
              <a:t>(to learn)</a:t>
            </a:r>
            <a:r>
              <a:rPr lang="en-US" dirty="0" smtClean="0"/>
              <a:t>	7) Com___ </a:t>
            </a:r>
            <a:r>
              <a:rPr lang="en-US" i="1" dirty="0" smtClean="0"/>
              <a:t>(to eat)</a:t>
            </a:r>
            <a:endParaRPr lang="en-US" dirty="0" smtClean="0"/>
          </a:p>
          <a:p>
            <a:pPr marL="514350" indent="-514350">
              <a:buAutoNum type="arabicParenR"/>
            </a:pPr>
            <a:r>
              <a:rPr lang="en-US" dirty="0" smtClean="0"/>
              <a:t>V___ </a:t>
            </a:r>
            <a:r>
              <a:rPr lang="en-US" i="1" dirty="0" smtClean="0"/>
              <a:t>(to see)</a:t>
            </a:r>
            <a:r>
              <a:rPr lang="en-US" dirty="0" smtClean="0"/>
              <a:t>			8) </a:t>
            </a:r>
            <a:r>
              <a:rPr lang="en-US" dirty="0" err="1" smtClean="0"/>
              <a:t>Recib</a:t>
            </a:r>
            <a:r>
              <a:rPr lang="en-US" dirty="0" smtClean="0"/>
              <a:t>___ </a:t>
            </a:r>
            <a:r>
              <a:rPr lang="en-US" i="1" dirty="0" smtClean="0"/>
              <a:t>(to receive)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03723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altLang="en-US" dirty="0" smtClean="0">
                <a:solidFill>
                  <a:srgbClr val="FF0000"/>
                </a:solidFill>
              </a:rPr>
              <a:t>Conjugations</a:t>
            </a:r>
            <a:endParaRPr lang="en-US" altLang="en-US" dirty="0">
              <a:solidFill>
                <a:srgbClr val="FF0000"/>
              </a:solidFill>
            </a:endParaRPr>
          </a:p>
        </p:txBody>
      </p:sp>
      <p:graphicFrame>
        <p:nvGraphicFramePr>
          <p:cNvPr id="6203" name="Group 5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74611574"/>
              </p:ext>
            </p:extLst>
          </p:nvPr>
        </p:nvGraphicFramePr>
        <p:xfrm>
          <a:off x="228600" y="1143000"/>
          <a:ext cx="8686800" cy="4648073"/>
        </p:xfrm>
        <a:graphic>
          <a:graphicData uri="http://schemas.openxmlformats.org/drawingml/2006/table">
            <a:tbl>
              <a:tblPr/>
              <a:tblGrid>
                <a:gridCol w="1981200"/>
                <a:gridCol w="1493838"/>
                <a:gridCol w="1736725"/>
                <a:gridCol w="1874837"/>
                <a:gridCol w="1600200"/>
              </a:tblGrid>
              <a:tr h="6477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Le__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Escrib</a:t>
                      </a:r>
                      <a:r>
                        <a:rPr kumimoji="0" lang="en-US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__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33CC33"/>
                          </a:solidFill>
                          <a:effectLst/>
                          <a:latin typeface="Arial" charset="0"/>
                          <a:cs typeface="Arial" charset="0"/>
                        </a:rPr>
                        <a:t>Aprend</a:t>
                      </a:r>
                      <a:r>
                        <a:rPr kumimoji="0" lang="en-US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CC33"/>
                          </a:solidFill>
                          <a:effectLst/>
                          <a:latin typeface="Arial" charset="0"/>
                          <a:cs typeface="Arial" charset="0"/>
                        </a:rPr>
                        <a:t>__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Arial" charset="0"/>
                          <a:cs typeface="Arial" charset="0"/>
                        </a:rPr>
                        <a:t>V__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45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Yo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Tú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61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Él ella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Ud.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Nosotros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Ellos</a:t>
                      </a:r>
                      <a:r>
                        <a:rPr kumimoji="0" lang="en-US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alt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ellas</a:t>
                      </a:r>
                      <a:endParaRPr kumimoji="0" lang="en-US" alt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Uds</a:t>
                      </a:r>
                      <a:r>
                        <a:rPr kumimoji="0" lang="en-US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65468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203" name="Group 5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10324918"/>
              </p:ext>
            </p:extLst>
          </p:nvPr>
        </p:nvGraphicFramePr>
        <p:xfrm>
          <a:off x="228600" y="1143000"/>
          <a:ext cx="8686800" cy="4648073"/>
        </p:xfrm>
        <a:graphic>
          <a:graphicData uri="http://schemas.openxmlformats.org/drawingml/2006/table">
            <a:tbl>
              <a:tblPr/>
              <a:tblGrid>
                <a:gridCol w="1981200"/>
                <a:gridCol w="1493838"/>
                <a:gridCol w="1736725"/>
                <a:gridCol w="1736725"/>
                <a:gridCol w="1738312"/>
              </a:tblGrid>
              <a:tr h="6477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Viv__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Asist</a:t>
                      </a:r>
                      <a:r>
                        <a:rPr kumimoji="0" lang="en-US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__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CC33"/>
                          </a:solidFill>
                          <a:effectLst/>
                          <a:latin typeface="Arial" charset="0"/>
                          <a:cs typeface="Arial" charset="0"/>
                        </a:rPr>
                        <a:t>Com__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Arial" charset="0"/>
                          <a:cs typeface="Arial" charset="0"/>
                        </a:rPr>
                        <a:t>Recib</a:t>
                      </a:r>
                      <a:r>
                        <a:rPr kumimoji="0" lang="en-US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Arial" charset="0"/>
                          <a:cs typeface="Arial" charset="0"/>
                        </a:rPr>
                        <a:t>__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45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Yo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Tú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61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Él ella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Ud.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Nosotros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Ellos</a:t>
                      </a:r>
                      <a:r>
                        <a:rPr kumimoji="0" lang="en-US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alt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ellas</a:t>
                      </a:r>
                      <a:endParaRPr kumimoji="0" lang="en-US" alt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Uds</a:t>
                      </a:r>
                      <a:r>
                        <a:rPr kumimoji="0" lang="en-US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65468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05000" y="246674"/>
            <a:ext cx="13792200" cy="7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334000" y="863025"/>
            <a:ext cx="3911600" cy="156966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PRACTICA</a:t>
            </a:r>
          </a:p>
          <a:p>
            <a:pPr algn="ctr"/>
            <a:endParaRPr lang="en-US" sz="3200" b="1" dirty="0">
              <a:solidFill>
                <a:srgbClr val="FF0000"/>
              </a:solidFill>
            </a:endParaRPr>
          </a:p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     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696200" y="3897868"/>
            <a:ext cx="14478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70C0"/>
                </a:solidFill>
              </a:rPr>
              <a:t>_______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696200" y="5269468"/>
            <a:ext cx="14478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70C0"/>
                </a:solidFill>
              </a:rPr>
              <a:t>_______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772400" y="2667000"/>
            <a:ext cx="14478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70C0"/>
                </a:solidFill>
              </a:rPr>
              <a:t>_______</a:t>
            </a:r>
            <a:endParaRPr lang="en-US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3649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04800" y="1371600"/>
            <a:ext cx="8305800" cy="502920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I-</a:t>
            </a:r>
            <a:r>
              <a:rPr lang="en-US" dirty="0" smtClean="0"/>
              <a:t> Complete with the correct ending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Nosotros</a:t>
            </a:r>
            <a:r>
              <a:rPr lang="en-US" dirty="0" smtClean="0"/>
              <a:t> </a:t>
            </a:r>
            <a:r>
              <a:rPr lang="en-US" dirty="0" err="1" smtClean="0"/>
              <a:t>ve</a:t>
            </a:r>
            <a:r>
              <a:rPr lang="en-US" dirty="0" smtClean="0"/>
              <a:t>______ la </a:t>
            </a:r>
            <a:r>
              <a:rPr lang="en-US" dirty="0" err="1" smtClean="0"/>
              <a:t>tele</a:t>
            </a:r>
            <a:r>
              <a:rPr lang="en-US" dirty="0" smtClean="0"/>
              <a:t> </a:t>
            </a:r>
            <a:r>
              <a:rPr lang="en-US" dirty="0" err="1" smtClean="0"/>
              <a:t>todas</a:t>
            </a:r>
            <a:r>
              <a:rPr lang="en-US" dirty="0" smtClean="0"/>
              <a:t>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noches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Tú</a:t>
            </a:r>
            <a:r>
              <a:rPr lang="en-US" dirty="0" smtClean="0"/>
              <a:t> </a:t>
            </a:r>
            <a:r>
              <a:rPr lang="en-US" dirty="0" err="1" smtClean="0"/>
              <a:t>aprend</a:t>
            </a:r>
            <a:r>
              <a:rPr lang="en-US" dirty="0" smtClean="0"/>
              <a:t>_____ </a:t>
            </a:r>
            <a:r>
              <a:rPr lang="en-US" dirty="0" err="1" smtClean="0"/>
              <a:t>español</a:t>
            </a:r>
            <a:r>
              <a:rPr lang="en-US" dirty="0" smtClean="0"/>
              <a:t> en la </a:t>
            </a:r>
            <a:r>
              <a:rPr lang="en-US" dirty="0" err="1" smtClean="0"/>
              <a:t>escuela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Rosa y Pedro com_____ empanadas en el café.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Yo</a:t>
            </a:r>
            <a:r>
              <a:rPr lang="en-US" dirty="0" smtClean="0"/>
              <a:t> le_____ </a:t>
            </a:r>
            <a:r>
              <a:rPr lang="en-US" dirty="0" err="1" smtClean="0"/>
              <a:t>muchos</a:t>
            </a:r>
            <a:r>
              <a:rPr lang="en-US" dirty="0" smtClean="0"/>
              <a:t> </a:t>
            </a:r>
            <a:r>
              <a:rPr lang="en-US" dirty="0" err="1" smtClean="0"/>
              <a:t>libros</a:t>
            </a:r>
            <a:r>
              <a:rPr lang="en-US" dirty="0" smtClean="0"/>
              <a:t> en el </a:t>
            </a:r>
            <a:r>
              <a:rPr lang="en-US" dirty="0" err="1" smtClean="0"/>
              <a:t>verano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Martin </a:t>
            </a:r>
            <a:r>
              <a:rPr lang="en-US" dirty="0" err="1" smtClean="0"/>
              <a:t>asist</a:t>
            </a:r>
            <a:r>
              <a:rPr lang="en-US" dirty="0" smtClean="0"/>
              <a:t>_____ a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escuela</a:t>
            </a:r>
            <a:r>
              <a:rPr lang="en-US" dirty="0" smtClean="0"/>
              <a:t> </a:t>
            </a:r>
            <a:r>
              <a:rPr lang="en-US" dirty="0" err="1" smtClean="0"/>
              <a:t>privada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Hector y </a:t>
            </a:r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dirty="0" err="1" smtClean="0"/>
              <a:t>escrib</a:t>
            </a:r>
            <a:r>
              <a:rPr lang="en-US" dirty="0" smtClean="0"/>
              <a:t>_______ mucho en </a:t>
            </a:r>
            <a:r>
              <a:rPr lang="en-US" dirty="0" err="1" smtClean="0"/>
              <a:t>clase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Lorena </a:t>
            </a:r>
            <a:r>
              <a:rPr lang="en-US" dirty="0" err="1" smtClean="0"/>
              <a:t>viv</a:t>
            </a:r>
            <a:r>
              <a:rPr lang="en-US" dirty="0" smtClean="0"/>
              <a:t>_____ en Miami, Florida.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Ustedes</a:t>
            </a:r>
            <a:r>
              <a:rPr lang="en-US" dirty="0" smtClean="0"/>
              <a:t> </a:t>
            </a:r>
            <a:r>
              <a:rPr lang="en-US" dirty="0" err="1" smtClean="0"/>
              <a:t>recib</a:t>
            </a:r>
            <a:r>
              <a:rPr lang="en-US" dirty="0" smtClean="0"/>
              <a:t>____ </a:t>
            </a:r>
            <a:r>
              <a:rPr lang="en-US" dirty="0" err="1" smtClean="0"/>
              <a:t>buenas</a:t>
            </a:r>
            <a:r>
              <a:rPr lang="en-US" dirty="0" smtClean="0"/>
              <a:t> </a:t>
            </a:r>
            <a:r>
              <a:rPr lang="en-US" dirty="0" err="1" smtClean="0"/>
              <a:t>notas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90798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762000"/>
            <a:ext cx="4648200" cy="6019800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0" indent="0">
              <a:buNone/>
            </a:pPr>
            <a:endParaRPr lang="en-US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0033CC"/>
                </a:solidFill>
              </a:rPr>
              <a:t>1.  </a:t>
            </a:r>
            <a:r>
              <a:rPr lang="en-US" dirty="0" smtClean="0"/>
              <a:t>¿</a:t>
            </a:r>
            <a:r>
              <a:rPr lang="en-US" dirty="0" err="1" smtClean="0"/>
              <a:t>Que</a:t>
            </a:r>
            <a:r>
              <a:rPr lang="en-US" dirty="0" smtClean="0"/>
              <a:t> comes?</a:t>
            </a:r>
          </a:p>
          <a:p>
            <a:pPr marL="514350" indent="-514350">
              <a:buAutoNum type="alphaLcPeriod"/>
            </a:pPr>
            <a:r>
              <a:rPr lang="en-US" dirty="0" smtClean="0"/>
              <a:t>Como un </a:t>
            </a:r>
            <a:r>
              <a:rPr lang="en-US" dirty="0" err="1" smtClean="0"/>
              <a:t>biftec</a:t>
            </a:r>
            <a:r>
              <a:rPr lang="en-US" dirty="0" smtClean="0"/>
              <a:t> con </a:t>
            </a:r>
            <a:r>
              <a:rPr lang="en-US" dirty="0" err="1" smtClean="0"/>
              <a:t>arroz</a:t>
            </a:r>
            <a:r>
              <a:rPr lang="en-US" dirty="0" smtClean="0"/>
              <a:t> y frijoles.</a:t>
            </a:r>
          </a:p>
          <a:p>
            <a:pPr marL="514350" indent="-514350">
              <a:buAutoNum type="alphaLcPeriod"/>
            </a:pPr>
            <a:r>
              <a:rPr lang="en-US" dirty="0" smtClean="0"/>
              <a:t>Comes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hamburguesa</a:t>
            </a:r>
            <a:r>
              <a:rPr lang="en-US" dirty="0" smtClean="0"/>
              <a:t>.</a:t>
            </a:r>
          </a:p>
          <a:p>
            <a:pPr marL="514350" indent="-514350">
              <a:buAutoNum type="alphaLcPeriod"/>
            </a:pPr>
            <a:r>
              <a:rPr lang="en-US" dirty="0" err="1" smtClean="0"/>
              <a:t>Comen</a:t>
            </a:r>
            <a:r>
              <a:rPr lang="en-US" dirty="0" smtClean="0"/>
              <a:t> </a:t>
            </a:r>
            <a:r>
              <a:rPr lang="en-US" dirty="0" err="1" smtClean="0"/>
              <a:t>pescado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>
                <a:solidFill>
                  <a:srgbClr val="0033CC"/>
                </a:solidFill>
              </a:rPr>
              <a:t>2.  </a:t>
            </a:r>
            <a:r>
              <a:rPr lang="en-US" dirty="0" smtClean="0"/>
              <a:t>¿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aprenden</a:t>
            </a:r>
            <a:r>
              <a:rPr lang="en-US" dirty="0" smtClean="0"/>
              <a:t> </a:t>
            </a:r>
            <a:r>
              <a:rPr lang="en-US" dirty="0" err="1" smtClean="0"/>
              <a:t>ustedes</a:t>
            </a:r>
            <a:r>
              <a:rPr lang="en-US" dirty="0" smtClean="0"/>
              <a:t> en la </a:t>
            </a:r>
            <a:r>
              <a:rPr lang="en-US" dirty="0" err="1" smtClean="0"/>
              <a:t>escuela</a:t>
            </a:r>
            <a:r>
              <a:rPr lang="en-US" dirty="0" smtClean="0"/>
              <a:t>?</a:t>
            </a:r>
          </a:p>
          <a:p>
            <a:pPr marL="514350" indent="-514350">
              <a:buAutoNum type="alphaLcPeriod"/>
            </a:pPr>
            <a:r>
              <a:rPr lang="en-US" dirty="0" err="1" smtClean="0"/>
              <a:t>Ustedes</a:t>
            </a:r>
            <a:r>
              <a:rPr lang="en-US" dirty="0" smtClean="0"/>
              <a:t> </a:t>
            </a:r>
            <a:r>
              <a:rPr lang="en-US" dirty="0" err="1" smtClean="0"/>
              <a:t>aprenden</a:t>
            </a:r>
            <a:r>
              <a:rPr lang="en-US" dirty="0" smtClean="0"/>
              <a:t> mucho.</a:t>
            </a:r>
          </a:p>
          <a:p>
            <a:pPr marL="514350" indent="-514350">
              <a:buAutoNum type="alphaLcPeriod"/>
            </a:pPr>
            <a:r>
              <a:rPr lang="en-US" dirty="0" err="1" smtClean="0"/>
              <a:t>Aprendemos</a:t>
            </a:r>
            <a:r>
              <a:rPr lang="en-US" dirty="0" smtClean="0"/>
              <a:t> mucho.</a:t>
            </a:r>
          </a:p>
          <a:p>
            <a:pPr marL="514350" indent="-514350">
              <a:buAutoNum type="alphaLcPeriod"/>
            </a:pPr>
            <a:r>
              <a:rPr lang="en-US" dirty="0" smtClean="0"/>
              <a:t>¿</a:t>
            </a:r>
            <a:r>
              <a:rPr lang="en-US" dirty="0" err="1" smtClean="0"/>
              <a:t>Quien</a:t>
            </a:r>
            <a:r>
              <a:rPr lang="en-US" dirty="0" smtClean="0"/>
              <a:t>? ¿</a:t>
            </a:r>
            <a:r>
              <a:rPr lang="en-US" dirty="0" err="1" smtClean="0"/>
              <a:t>Yo</a:t>
            </a:r>
            <a:r>
              <a:rPr lang="en-US" dirty="0" smtClean="0"/>
              <a:t>? </a:t>
            </a:r>
            <a:r>
              <a:rPr lang="en-US" dirty="0" err="1" smtClean="0"/>
              <a:t>Aprendo</a:t>
            </a:r>
            <a:r>
              <a:rPr lang="en-US" dirty="0" smtClean="0"/>
              <a:t> mucho.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0" y="1219200"/>
            <a:ext cx="4495800" cy="430212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0033CC"/>
                </a:solidFill>
              </a:rPr>
              <a:t>3</a:t>
            </a:r>
            <a:r>
              <a:rPr lang="en-US" dirty="0" smtClean="0">
                <a:solidFill>
                  <a:srgbClr val="0033CC"/>
                </a:solidFill>
              </a:rPr>
              <a:t>. </a:t>
            </a:r>
            <a:r>
              <a:rPr lang="en-US" dirty="0" smtClean="0"/>
              <a:t>¿Lee mucho Anita?</a:t>
            </a:r>
          </a:p>
          <a:p>
            <a:pPr marL="457200" indent="-457200">
              <a:buAutoNum type="alphaLcPeriod"/>
            </a:pPr>
            <a:r>
              <a:rPr lang="en-US" dirty="0" smtClean="0"/>
              <a:t>Si, lee </a:t>
            </a:r>
            <a:r>
              <a:rPr lang="en-US" dirty="0" err="1" smtClean="0"/>
              <a:t>muchos</a:t>
            </a:r>
            <a:r>
              <a:rPr lang="en-US" dirty="0" smtClean="0"/>
              <a:t> </a:t>
            </a:r>
            <a:r>
              <a:rPr lang="en-US" dirty="0" err="1" smtClean="0"/>
              <a:t>libros</a:t>
            </a:r>
            <a:r>
              <a:rPr lang="en-US" dirty="0" smtClean="0"/>
              <a:t>.</a:t>
            </a:r>
          </a:p>
          <a:p>
            <a:pPr marL="457200" indent="-457200">
              <a:buAutoNum type="alphaLcPeriod"/>
            </a:pPr>
            <a:r>
              <a:rPr lang="en-US" dirty="0" smtClean="0"/>
              <a:t>Si, </a:t>
            </a:r>
            <a:r>
              <a:rPr lang="en-US" dirty="0" err="1" smtClean="0"/>
              <a:t>siempre</a:t>
            </a:r>
            <a:r>
              <a:rPr lang="en-US" dirty="0" smtClean="0"/>
              <a:t> </a:t>
            </a:r>
            <a:r>
              <a:rPr lang="en-US" dirty="0" err="1" smtClean="0"/>
              <a:t>leen</a:t>
            </a:r>
            <a:r>
              <a:rPr lang="en-US" dirty="0" smtClean="0"/>
              <a:t>.</a:t>
            </a:r>
          </a:p>
          <a:p>
            <a:pPr marL="457200" indent="-457200">
              <a:buAutoNum type="alphaLcPeriod"/>
            </a:pPr>
            <a:r>
              <a:rPr lang="en-US" dirty="0" smtClean="0"/>
              <a:t>Si, lees mucho.</a:t>
            </a:r>
          </a:p>
          <a:p>
            <a:pPr marL="0" indent="0">
              <a:buNone/>
            </a:pPr>
            <a:r>
              <a:rPr lang="en-US" dirty="0">
                <a:solidFill>
                  <a:srgbClr val="0033CC"/>
                </a:solidFill>
              </a:rPr>
              <a:t>4</a:t>
            </a:r>
            <a:r>
              <a:rPr lang="en-US" dirty="0" smtClean="0">
                <a:solidFill>
                  <a:srgbClr val="0033CC"/>
                </a:solidFill>
              </a:rPr>
              <a:t>. </a:t>
            </a:r>
            <a:r>
              <a:rPr lang="en-US" dirty="0" smtClean="0"/>
              <a:t>¿</a:t>
            </a:r>
            <a:r>
              <a:rPr lang="en-US" dirty="0" err="1" smtClean="0"/>
              <a:t>Donde</a:t>
            </a:r>
            <a:r>
              <a:rPr lang="en-US" dirty="0" smtClean="0"/>
              <a:t> </a:t>
            </a:r>
            <a:r>
              <a:rPr lang="en-US" dirty="0" err="1" smtClean="0"/>
              <a:t>vivien</a:t>
            </a:r>
            <a:r>
              <a:rPr lang="en-US" dirty="0" smtClean="0"/>
              <a:t> </a:t>
            </a:r>
            <a:r>
              <a:rPr lang="en-US" dirty="0" err="1" smtClean="0"/>
              <a:t>ustedes</a:t>
            </a:r>
            <a:r>
              <a:rPr lang="en-US" dirty="0" smtClean="0"/>
              <a:t>?</a:t>
            </a:r>
          </a:p>
          <a:p>
            <a:pPr marL="457200" indent="-457200">
              <a:buAutoNum type="alphaLcPeriod"/>
            </a:pPr>
            <a:r>
              <a:rPr lang="en-US" dirty="0" err="1" smtClean="0"/>
              <a:t>Ustedes</a:t>
            </a:r>
            <a:r>
              <a:rPr lang="en-US" dirty="0" smtClean="0"/>
              <a:t> </a:t>
            </a:r>
            <a:r>
              <a:rPr lang="en-US" dirty="0" err="1" smtClean="0"/>
              <a:t>viven</a:t>
            </a:r>
            <a:r>
              <a:rPr lang="en-US" dirty="0" smtClean="0"/>
              <a:t> en </a:t>
            </a:r>
            <a:r>
              <a:rPr lang="en-US" dirty="0" err="1" smtClean="0"/>
              <a:t>Estados</a:t>
            </a:r>
            <a:r>
              <a:rPr lang="en-US" dirty="0" smtClean="0"/>
              <a:t> </a:t>
            </a:r>
            <a:r>
              <a:rPr lang="en-US" dirty="0" err="1" smtClean="0"/>
              <a:t>Unidos</a:t>
            </a:r>
            <a:r>
              <a:rPr lang="en-US" dirty="0" smtClean="0"/>
              <a:t>.</a:t>
            </a:r>
          </a:p>
          <a:p>
            <a:pPr marL="457200" indent="-457200">
              <a:buAutoNum type="alphaLcPeriod"/>
            </a:pPr>
            <a:r>
              <a:rPr lang="en-US" dirty="0" smtClean="0"/>
              <a:t>Dolores vive en </a:t>
            </a:r>
            <a:r>
              <a:rPr lang="en-US" dirty="0" err="1" smtClean="0"/>
              <a:t>Estados</a:t>
            </a:r>
            <a:r>
              <a:rPr lang="en-US" dirty="0" smtClean="0"/>
              <a:t> </a:t>
            </a:r>
            <a:r>
              <a:rPr lang="en-US" dirty="0" err="1" smtClean="0"/>
              <a:t>Unidos</a:t>
            </a:r>
            <a:r>
              <a:rPr lang="en-US" dirty="0" smtClean="0"/>
              <a:t>.</a:t>
            </a:r>
          </a:p>
          <a:p>
            <a:pPr marL="457200" indent="-457200">
              <a:buAutoNum type="alphaLcPeriod"/>
            </a:pPr>
            <a:r>
              <a:rPr lang="en-US" dirty="0" err="1" smtClean="0"/>
              <a:t>Vivimos</a:t>
            </a:r>
            <a:r>
              <a:rPr lang="en-US" dirty="0" smtClean="0"/>
              <a:t> en </a:t>
            </a:r>
            <a:r>
              <a:rPr lang="en-US" dirty="0" err="1" smtClean="0"/>
              <a:t>Estados</a:t>
            </a:r>
            <a:r>
              <a:rPr lang="en-US" dirty="0" smtClean="0"/>
              <a:t> </a:t>
            </a:r>
            <a:r>
              <a:rPr lang="en-US" dirty="0" err="1" smtClean="0"/>
              <a:t>Unidos</a:t>
            </a:r>
            <a:endParaRPr lang="en-US" dirty="0"/>
          </a:p>
        </p:txBody>
      </p:sp>
      <p:sp>
        <p:nvSpPr>
          <p:cNvPr id="1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altLang="en-US" sz="3200" dirty="0" smtClean="0">
                <a:solidFill>
                  <a:srgbClr val="FF0000"/>
                </a:solidFill>
                <a:latin typeface="+mn-lt"/>
              </a:rPr>
              <a:t>II- </a:t>
            </a:r>
            <a:r>
              <a:rPr lang="en-US" altLang="en-US" sz="3200" dirty="0" smtClean="0">
                <a:latin typeface="+mn-lt"/>
              </a:rPr>
              <a:t>Choose the correct response.</a:t>
            </a:r>
            <a:endParaRPr lang="en-US" altLang="en-US" sz="3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07503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2400"/>
            <a:ext cx="8686800" cy="63246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III-</a:t>
            </a:r>
            <a:r>
              <a:rPr lang="en-US" dirty="0" smtClean="0"/>
              <a:t> </a:t>
            </a:r>
            <a:r>
              <a:rPr lang="en-US" dirty="0"/>
              <a:t>R</a:t>
            </a:r>
            <a:r>
              <a:rPr lang="en-US" dirty="0" smtClean="0"/>
              <a:t>espond: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comen</a:t>
            </a:r>
            <a:r>
              <a:rPr lang="en-US" dirty="0" smtClean="0"/>
              <a:t> en </a:t>
            </a:r>
            <a:r>
              <a:rPr lang="en-US" dirty="0" err="1" smtClean="0"/>
              <a:t>Espana</a:t>
            </a:r>
            <a:r>
              <a:rPr lang="en-US" dirty="0" smtClean="0"/>
              <a:t> para el </a:t>
            </a:r>
            <a:r>
              <a:rPr lang="en-US" dirty="0" err="1" smtClean="0"/>
              <a:t>desayuno</a:t>
            </a:r>
            <a:r>
              <a:rPr lang="en-US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el </a:t>
            </a:r>
            <a:r>
              <a:rPr lang="en-US" dirty="0" err="1" smtClean="0"/>
              <a:t>gallopinto</a:t>
            </a:r>
            <a:r>
              <a:rPr lang="en-US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tortilla a la </a:t>
            </a:r>
            <a:r>
              <a:rPr lang="en-US" dirty="0" err="1" smtClean="0"/>
              <a:t>española</a:t>
            </a:r>
            <a:r>
              <a:rPr lang="en-US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Cuando</a:t>
            </a:r>
            <a:r>
              <a:rPr lang="en-US" dirty="0" smtClean="0"/>
              <a:t> </a:t>
            </a:r>
            <a:r>
              <a:rPr lang="en-US" dirty="0" err="1" smtClean="0"/>
              <a:t>cenan</a:t>
            </a:r>
            <a:r>
              <a:rPr lang="en-US" dirty="0" smtClean="0"/>
              <a:t> en </a:t>
            </a:r>
            <a:r>
              <a:rPr lang="en-US" dirty="0" err="1" smtClean="0"/>
              <a:t>España</a:t>
            </a:r>
            <a:r>
              <a:rPr lang="en-US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6366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28600"/>
            <a:ext cx="8610600" cy="64008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IV- </a:t>
            </a:r>
            <a:r>
              <a:rPr lang="en-US" dirty="0" smtClean="0"/>
              <a:t>Do the following:</a:t>
            </a:r>
          </a:p>
          <a:p>
            <a:pPr marL="514350" indent="-514350">
              <a:buAutoNum type="arabicPeriod"/>
            </a:pPr>
            <a:r>
              <a:rPr lang="en-US" dirty="0" smtClean="0"/>
              <a:t>IN SPANISH, Write something you are not going to do because you just did it.</a:t>
            </a:r>
          </a:p>
          <a:p>
            <a:pPr marL="514350" indent="-514350">
              <a:buAutoNum type="arabicPeriod"/>
            </a:pPr>
            <a:endParaRPr lang="en-US" dirty="0"/>
          </a:p>
          <a:p>
            <a:pPr marL="514350" indent="-514350">
              <a:buAutoNum type="arabicPeriod"/>
            </a:pP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smtClean="0"/>
              <a:t>IN SPANISH, Tell something your friends are going to do because they have to.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4505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ummer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1334</TotalTime>
  <Words>427</Words>
  <Application>Microsoft Office PowerPoint</Application>
  <PresentationFormat>On-screen Show (4:3)</PresentationFormat>
  <Paragraphs>92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Office Theme</vt:lpstr>
      <vt:lpstr>Summer</vt:lpstr>
      <vt:lpstr>702</vt:lpstr>
      <vt:lpstr>Me llamo ___________ clase 702 La fecha es el 23 de mayo del 2014</vt:lpstr>
      <vt:lpstr>Conjugations</vt:lpstr>
      <vt:lpstr>PowerPoint Presentation</vt:lpstr>
      <vt:lpstr>PowerPoint Presentation</vt:lpstr>
      <vt:lpstr>Practica</vt:lpstr>
      <vt:lpstr>II- Choose the correct response.</vt:lpstr>
      <vt:lpstr>PowerPoint Presentation</vt:lpstr>
      <vt:lpstr>PowerPoint Presentation</vt:lpstr>
      <vt:lpstr>Tarea # 86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802 La fecha es el 8 de mayo del 2014</dc:title>
  <dc:creator>Helen Zumaeta</dc:creator>
  <cp:lastModifiedBy>Helen Zumaeta</cp:lastModifiedBy>
  <cp:revision>22</cp:revision>
  <cp:lastPrinted>2014-05-21T19:12:56Z</cp:lastPrinted>
  <dcterms:created xsi:type="dcterms:W3CDTF">2014-05-08T12:54:18Z</dcterms:created>
  <dcterms:modified xsi:type="dcterms:W3CDTF">2014-05-22T21:31:35Z</dcterms:modified>
</cp:coreProperties>
</file>